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3" r:id="rId3"/>
    <p:sldId id="274" r:id="rId4"/>
    <p:sldId id="272" r:id="rId5"/>
    <p:sldId id="277" r:id="rId6"/>
    <p:sldId id="278" r:id="rId7"/>
    <p:sldId id="279" r:id="rId8"/>
    <p:sldId id="276" r:id="rId9"/>
    <p:sldId id="262" r:id="rId10"/>
    <p:sldId id="263" r:id="rId11"/>
    <p:sldId id="264" r:id="rId12"/>
    <p:sldId id="265" r:id="rId13"/>
    <p:sldId id="266" r:id="rId14"/>
    <p:sldId id="280" r:id="rId15"/>
    <p:sldId id="281" r:id="rId16"/>
    <p:sldId id="2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8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08-May-19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08-May-19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08-May-19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08-May-19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08-May-19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08-May-19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08-May-19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08-May-19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08-May-19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08-May-19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08-May-19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08-May-19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08-May-19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648200"/>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D</a:t>
            </a:r>
            <a:r>
              <a:rPr lang="sr-Latn-R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issemination activities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2800" b="1" dirty="0" smtClean="0">
                <a:solidFill>
                  <a:schemeClr val="accent1">
                    <a:lumMod val="75000"/>
                  </a:schemeClr>
                </a:solidFill>
                <a:latin typeface="Calibri Light" pitchFamily="34" charset="0"/>
                <a:cs typeface="Calibri Light" pitchFamily="34" charset="0"/>
              </a:rPr>
              <a:t>Milan Gocić</a:t>
            </a:r>
          </a:p>
          <a:p>
            <a:r>
              <a:rPr lang="sr-Latn-BA" sz="2800" b="1" dirty="0" smtClean="0">
                <a:solidFill>
                  <a:schemeClr val="accent1">
                    <a:lumMod val="75000"/>
                  </a:schemeClr>
                </a:solidFill>
                <a:latin typeface="Calibri Light" pitchFamily="34" charset="0"/>
                <a:cs typeface="Calibri Light" pitchFamily="34" charset="0"/>
              </a:rPr>
              <a:t>Slaviša </a:t>
            </a:r>
            <a:r>
              <a:rPr lang="sr-Latn-BA" sz="2800" b="1" dirty="0" smtClean="0">
                <a:solidFill>
                  <a:schemeClr val="accent1">
                    <a:lumMod val="75000"/>
                  </a:schemeClr>
                </a:solidFill>
                <a:latin typeface="Calibri Light" pitchFamily="34" charset="0"/>
                <a:cs typeface="Calibri Light" pitchFamily="34" charset="0"/>
              </a:rPr>
              <a:t>Trajković</a:t>
            </a:r>
          </a:p>
          <a:p>
            <a:r>
              <a:rPr lang="en-US" sz="2800" b="1" dirty="0" smtClean="0">
                <a:solidFill>
                  <a:schemeClr val="accent1">
                    <a:lumMod val="75000"/>
                  </a:schemeClr>
                </a:solidFill>
                <a:latin typeface="Calibri Light" pitchFamily="34" charset="0"/>
                <a:cs typeface="Calibri Light" pitchFamily="34" charset="0"/>
              </a:rPr>
              <a:t>University of Ni</a:t>
            </a:r>
            <a:r>
              <a:rPr lang="sr-Latn-BA" sz="2800" b="1" dirty="0" smtClean="0">
                <a:solidFill>
                  <a:schemeClr val="accent1">
                    <a:lumMod val="75000"/>
                  </a:schemeClr>
                </a:solidFill>
                <a:latin typeface="Calibri Light" pitchFamily="34" charset="0"/>
                <a:cs typeface="Calibri Light" pitchFamily="34" charset="0"/>
              </a:rPr>
              <a:t>š</a:t>
            </a:r>
            <a:endParaRPr lang="bs-Latn-BA" sz="2800" b="1"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33400" y="38862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RS" sz="2000" b="1" dirty="0" smtClean="0">
                <a:solidFill>
                  <a:schemeClr val="accent1">
                    <a:lumMod val="75000"/>
                  </a:schemeClr>
                </a:solidFill>
                <a:latin typeface="Calibri Light" pitchFamily="34" charset="0"/>
                <a:cs typeface="Calibri Light" pitchFamily="34" charset="0"/>
              </a:rPr>
              <a:t>PMC</a:t>
            </a:r>
            <a:r>
              <a:rPr lang="en-US" sz="2000" b="1" dirty="0" smtClean="0">
                <a:solidFill>
                  <a:schemeClr val="accent1">
                    <a:lumMod val="75000"/>
                  </a:schemeClr>
                </a:solidFill>
                <a:latin typeface="Calibri Light" pitchFamily="34" charset="0"/>
                <a:cs typeface="Calibri Light" pitchFamily="34" charset="0"/>
              </a:rPr>
              <a:t> meeting/</a:t>
            </a:r>
            <a:r>
              <a:rPr lang="sr-Latn-RS" sz="2000" b="1" dirty="0" smtClean="0">
                <a:solidFill>
                  <a:schemeClr val="accent1">
                    <a:lumMod val="75000"/>
                  </a:schemeClr>
                </a:solidFill>
                <a:latin typeface="Calibri Light" pitchFamily="34" charset="0"/>
                <a:cs typeface="Calibri Light" pitchFamily="34" charset="0"/>
              </a:rPr>
              <a:t>09</a:t>
            </a:r>
            <a:r>
              <a:rPr lang="en-US" sz="2000" b="1" dirty="0" smtClean="0">
                <a:solidFill>
                  <a:schemeClr val="accent1">
                    <a:lumMod val="75000"/>
                  </a:schemeClr>
                </a:solidFill>
                <a:latin typeface="Calibri Light" pitchFamily="34" charset="0"/>
                <a:cs typeface="Calibri Light" pitchFamily="34" charset="0"/>
              </a:rPr>
              <a:t> </a:t>
            </a:r>
            <a:r>
              <a:rPr lang="sr-Latn-RS" sz="2000" b="1" dirty="0" smtClean="0">
                <a:solidFill>
                  <a:schemeClr val="accent1">
                    <a:lumMod val="75000"/>
                  </a:schemeClr>
                </a:solidFill>
                <a:latin typeface="Calibri Light" pitchFamily="34" charset="0"/>
                <a:cs typeface="Calibri Light" pitchFamily="34" charset="0"/>
              </a:rPr>
              <a:t>May</a:t>
            </a:r>
            <a:r>
              <a:rPr lang="en-US" sz="2000" b="1" dirty="0" smtClean="0">
                <a:solidFill>
                  <a:schemeClr val="accent1">
                    <a:lumMod val="75000"/>
                  </a:schemeClr>
                </a:solidFill>
                <a:latin typeface="Calibri Light" pitchFamily="34" charset="0"/>
                <a:cs typeface="Calibri Light" pitchFamily="34" charset="0"/>
              </a:rPr>
              <a:t> 201</a:t>
            </a:r>
            <a:r>
              <a:rPr lang="sr-Latn-RS" sz="2000" b="1" dirty="0" smtClean="0">
                <a:solidFill>
                  <a:schemeClr val="accent1">
                    <a:lumMod val="75000"/>
                  </a:schemeClr>
                </a:solidFill>
                <a:latin typeface="Calibri Light" pitchFamily="34" charset="0"/>
                <a:cs typeface="Calibri Light" pitchFamily="34" charset="0"/>
              </a:rPr>
              <a:t>9</a:t>
            </a:r>
            <a:endParaRPr lang="bs-Latn-BA" sz="2000" b="1"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762000"/>
          </a:xfrm>
        </p:spPr>
        <p:txBody>
          <a:bodyPr>
            <a:norm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A6.3 Info days for student enrolment</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2057400"/>
            <a:ext cx="8382000" cy="3570208"/>
          </a:xfrm>
          <a:prstGeom prst="rect">
            <a:avLst/>
          </a:prstGeom>
          <a:noFill/>
        </p:spPr>
        <p:txBody>
          <a:bodyPr wrap="square" rtlCol="0">
            <a:spAutoFit/>
          </a:bodyPr>
          <a:lstStyle/>
          <a:p>
            <a:pPr algn="just"/>
            <a:r>
              <a:rPr lang="en-GB" sz="2400" b="1" dirty="0" smtClean="0">
                <a:solidFill>
                  <a:schemeClr val="tx2">
                    <a:lumMod val="75000"/>
                  </a:schemeClr>
                </a:solidFill>
                <a:latin typeface="Calibri Light" pitchFamily="34" charset="0"/>
                <a:cs typeface="Calibri Light" pitchFamily="34" charset="0"/>
              </a:rPr>
              <a:t>Seven info days</a:t>
            </a:r>
            <a:r>
              <a:rPr lang="en-GB" sz="2400" dirty="0" smtClean="0">
                <a:latin typeface="Calibri Light" pitchFamily="34" charset="0"/>
                <a:cs typeface="Calibri Light" pitchFamily="34" charset="0"/>
              </a:rPr>
              <a:t> for promotion enrolment of master students will be performed in the WB HEIs (covering consortium partners and the other related HEIs). The promotional materials for student enrolment will be delivered to inform future students about newly developed curricula.</a:t>
            </a:r>
          </a:p>
          <a:p>
            <a:endParaRPr lang="en-GB" sz="2400" i="1"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Second project year</a:t>
            </a:r>
          </a:p>
          <a:p>
            <a:pPr>
              <a:spcBef>
                <a:spcPts val="600"/>
              </a:spcBef>
              <a:spcAft>
                <a:spcPts val="600"/>
              </a:spcAft>
            </a:pPr>
            <a:r>
              <a:rPr lang="en-GB" sz="2400" i="1" dirty="0" smtClean="0">
                <a:latin typeface="Calibri Light" pitchFamily="34" charset="0"/>
                <a:cs typeface="Calibri Light" pitchFamily="34" charset="0"/>
              </a:rPr>
              <a:t>Outcome: Info days organized</a:t>
            </a:r>
          </a:p>
          <a:p>
            <a:r>
              <a:rPr lang="en-GB" sz="2400" u="sng" dirty="0" smtClean="0">
                <a:latin typeface="Calibri Light" pitchFamily="34" charset="0"/>
                <a:cs typeface="Calibri Light" pitchFamily="34" charset="0"/>
              </a:rPr>
              <a:t>Due date: 14-10-2020</a:t>
            </a:r>
            <a:endParaRPr lang="en-US" sz="2400" u="sng"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A6.4 Roundtables with non-academic sector</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3939540"/>
          </a:xfrm>
          <a:prstGeom prst="rect">
            <a:avLst/>
          </a:prstGeom>
          <a:noFill/>
        </p:spPr>
        <p:txBody>
          <a:bodyPr wrap="square" rtlCol="0">
            <a:spAutoFit/>
          </a:bodyPr>
          <a:lstStyle/>
          <a:p>
            <a:pPr algn="just"/>
            <a:r>
              <a:rPr lang="en-GB" sz="2400" b="1" dirty="0" smtClean="0">
                <a:solidFill>
                  <a:schemeClr val="tx2">
                    <a:lumMod val="75000"/>
                  </a:schemeClr>
                </a:solidFill>
                <a:latin typeface="Calibri Light" pitchFamily="34" charset="0"/>
                <a:cs typeface="Calibri Light" pitchFamily="34" charset="0"/>
              </a:rPr>
              <a:t>Seven roundtables </a:t>
            </a:r>
            <a:r>
              <a:rPr lang="en-GB" sz="2400" dirty="0" smtClean="0">
                <a:latin typeface="Calibri Light" pitchFamily="34" charset="0"/>
                <a:cs typeface="Calibri Light" pitchFamily="34" charset="0"/>
              </a:rPr>
              <a:t>with participation of non-academic sector will be organised for the promotions of trainings for professionals in water sector by WB HEIs staff. The promotional materials regarding SWARM project and trainings will be delivered to all interested parties. PWMCVV and associated partners from water sector will take participation and help WB HEIs in organisational activities.</a:t>
            </a:r>
          </a:p>
          <a:p>
            <a:endParaRPr lang="en-GB" sz="2400" i="1"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Activity from </a:t>
            </a:r>
            <a:r>
              <a:rPr lang="sr-Latn-RS" sz="2400" i="1" dirty="0" smtClean="0">
                <a:latin typeface="Calibri Light" pitchFamily="34" charset="0"/>
                <a:cs typeface="Calibri Light" pitchFamily="34" charset="0"/>
              </a:rPr>
              <a:t>the </a:t>
            </a:r>
            <a:r>
              <a:rPr lang="en-GB" sz="2400" i="1" dirty="0" smtClean="0">
                <a:latin typeface="Calibri Light" pitchFamily="34" charset="0"/>
                <a:cs typeface="Calibri Light" pitchFamily="34" charset="0"/>
              </a:rPr>
              <a:t>second </a:t>
            </a:r>
            <a:r>
              <a:rPr lang="en-GB" sz="2400" i="1" dirty="0" smtClean="0">
                <a:latin typeface="Calibri Light" pitchFamily="34" charset="0"/>
                <a:cs typeface="Calibri Light" pitchFamily="34" charset="0"/>
              </a:rPr>
              <a:t>project year</a:t>
            </a:r>
          </a:p>
          <a:p>
            <a:pPr>
              <a:spcBef>
                <a:spcPts val="600"/>
              </a:spcBef>
              <a:spcAft>
                <a:spcPts val="600"/>
              </a:spcAft>
            </a:pPr>
            <a:r>
              <a:rPr lang="en-GB" sz="2400" i="1" dirty="0" smtClean="0">
                <a:latin typeface="Calibri Light" pitchFamily="34" charset="0"/>
                <a:cs typeface="Calibri Light" pitchFamily="34" charset="0"/>
              </a:rPr>
              <a:t>Outcome: Roundtables organized</a:t>
            </a:r>
          </a:p>
          <a:p>
            <a:r>
              <a:rPr lang="en-GB" sz="2400" u="sng" dirty="0" smtClean="0">
                <a:latin typeface="Calibri Light" pitchFamily="34" charset="0"/>
                <a:cs typeface="Calibri Light" pitchFamily="34" charset="0"/>
              </a:rPr>
              <a:t>Due date: 14-11-2020</a:t>
            </a:r>
            <a:endParaRPr lang="en-US" sz="2400" u="sng"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A6.5 Winter/summer schools </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3570208"/>
          </a:xfrm>
          <a:prstGeom prst="rect">
            <a:avLst/>
          </a:prstGeom>
          <a:noFill/>
        </p:spPr>
        <p:txBody>
          <a:bodyPr wrap="square" rtlCol="0">
            <a:spAutoFit/>
          </a:bodyPr>
          <a:lstStyle/>
          <a:p>
            <a:pPr algn="just"/>
            <a:r>
              <a:rPr lang="en-GB" sz="2400" dirty="0" smtClean="0">
                <a:latin typeface="Calibri Light" pitchFamily="34" charset="0"/>
                <a:cs typeface="Calibri Light" pitchFamily="34" charset="0"/>
              </a:rPr>
              <a:t>The students’ short-time mobility from WB to EU partner HEIs is planned. </a:t>
            </a:r>
            <a:r>
              <a:rPr lang="en-GB" sz="2400" b="1" dirty="0" smtClean="0">
                <a:solidFill>
                  <a:schemeClr val="tx2">
                    <a:lumMod val="75000"/>
                  </a:schemeClr>
                </a:solidFill>
                <a:latin typeface="Calibri Light" pitchFamily="34" charset="0"/>
                <a:cs typeface="Calibri Light" pitchFamily="34" charset="0"/>
              </a:rPr>
              <a:t>Three winter </a:t>
            </a:r>
            <a:r>
              <a:rPr lang="en-GB" sz="2400" dirty="0" smtClean="0">
                <a:latin typeface="Calibri Light" pitchFamily="34" charset="0"/>
                <a:cs typeface="Calibri Light" pitchFamily="34" charset="0"/>
              </a:rPr>
              <a:t>(January 2021 – UL and AUTH, February 2021 – UNIRIFCE) and </a:t>
            </a:r>
            <a:r>
              <a:rPr lang="en-GB" sz="2400" b="1" dirty="0" smtClean="0">
                <a:solidFill>
                  <a:schemeClr val="tx2">
                    <a:lumMod val="75000"/>
                  </a:schemeClr>
                </a:solidFill>
                <a:latin typeface="Calibri Light" pitchFamily="34" charset="0"/>
                <a:cs typeface="Calibri Light" pitchFamily="34" charset="0"/>
              </a:rPr>
              <a:t>three summer schools </a:t>
            </a:r>
            <a:r>
              <a:rPr lang="en-GB" sz="2400" dirty="0" smtClean="0">
                <a:latin typeface="Calibri Light" pitchFamily="34" charset="0"/>
                <a:cs typeface="Calibri Light" pitchFamily="34" charset="0"/>
              </a:rPr>
              <a:t>(June 2021 – NMBU and BOKU, July 2021 – UACEG) in duration of 5 days will be organized with a participation of 13 WB students per school. </a:t>
            </a:r>
            <a:endParaRPr lang="en-GB" sz="2400" i="1" dirty="0" smtClean="0">
              <a:latin typeface="Calibri Light" pitchFamily="34" charset="0"/>
              <a:cs typeface="Calibri Light" pitchFamily="34" charset="0"/>
            </a:endParaRPr>
          </a:p>
          <a:p>
            <a:endParaRPr lang="en-GB" sz="2400" i="1"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The activity will be organized during the third project year.</a:t>
            </a:r>
            <a:r>
              <a:rPr lang="en-GB" sz="2400" dirty="0" smtClean="0">
                <a:latin typeface="Calibri Light" pitchFamily="34" charset="0"/>
                <a:cs typeface="Calibri Light" pitchFamily="34" charset="0"/>
              </a:rPr>
              <a:t> </a:t>
            </a:r>
            <a:endParaRPr lang="en-US" sz="2400" dirty="0" smtClean="0">
              <a:latin typeface="Calibri Light" pitchFamily="34" charset="0"/>
              <a:cs typeface="Calibri Light" pitchFamily="34" charset="0"/>
            </a:endParaRPr>
          </a:p>
          <a:p>
            <a:pPr>
              <a:spcBef>
                <a:spcPts val="600"/>
              </a:spcBef>
              <a:spcAft>
                <a:spcPts val="600"/>
              </a:spcAft>
            </a:pPr>
            <a:r>
              <a:rPr lang="en-GB" sz="2400" i="1" dirty="0" smtClean="0">
                <a:latin typeface="Calibri Light" pitchFamily="34" charset="0"/>
                <a:cs typeface="Calibri Light" pitchFamily="34" charset="0"/>
              </a:rPr>
              <a:t>Outcome: Winter/summer schools organized</a:t>
            </a:r>
          </a:p>
          <a:p>
            <a:r>
              <a:rPr lang="en-GB" sz="2400" u="sng" dirty="0" smtClean="0">
                <a:latin typeface="Calibri Light" pitchFamily="34" charset="0"/>
                <a:cs typeface="Calibri Light" pitchFamily="34" charset="0"/>
              </a:rPr>
              <a:t>Due date: 14-09-2021</a:t>
            </a:r>
            <a:endParaRPr lang="en-US" sz="2400" u="sng"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A6.6 Symposium for promoting WRM in WB</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3200876"/>
          </a:xfrm>
          <a:prstGeom prst="rect">
            <a:avLst/>
          </a:prstGeom>
          <a:noFill/>
        </p:spPr>
        <p:txBody>
          <a:bodyPr wrap="square" rtlCol="0">
            <a:spAutoFit/>
          </a:bodyPr>
          <a:lstStyle/>
          <a:p>
            <a:pPr algn="just"/>
            <a:r>
              <a:rPr lang="en-GB" sz="2400" b="1" dirty="0" smtClean="0">
                <a:solidFill>
                  <a:schemeClr val="tx2">
                    <a:lumMod val="75000"/>
                  </a:schemeClr>
                </a:solidFill>
                <a:latin typeface="Calibri Light" pitchFamily="34" charset="0"/>
                <a:cs typeface="Calibri Light" pitchFamily="34" charset="0"/>
              </a:rPr>
              <a:t>Symposium</a:t>
            </a:r>
            <a:r>
              <a:rPr lang="en-GB" sz="2400" dirty="0" smtClean="0">
                <a:latin typeface="Calibri Light" pitchFamily="34" charset="0"/>
                <a:cs typeface="Calibri Light" pitchFamily="34" charset="0"/>
              </a:rPr>
              <a:t> for promoting water resources management in WBs will be organized in the third project year by UNS in July 2021. Participants from the partner institutions (24 teaching staff) will prepare and present  their research.</a:t>
            </a:r>
          </a:p>
          <a:p>
            <a:endParaRPr lang="en-GB" sz="2400" i="1"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Activity from third project year</a:t>
            </a:r>
          </a:p>
          <a:p>
            <a:pPr>
              <a:spcBef>
                <a:spcPts val="600"/>
              </a:spcBef>
              <a:spcAft>
                <a:spcPts val="600"/>
              </a:spcAft>
            </a:pPr>
            <a:r>
              <a:rPr lang="en-GB" sz="2400" i="1" dirty="0" smtClean="0">
                <a:latin typeface="Calibri Light" pitchFamily="34" charset="0"/>
                <a:cs typeface="Calibri Light" pitchFamily="34" charset="0"/>
              </a:rPr>
              <a:t>Outcome: Report on organized Symposium</a:t>
            </a:r>
          </a:p>
          <a:p>
            <a:r>
              <a:rPr lang="en-GB" sz="2400" u="sng" dirty="0" smtClean="0">
                <a:latin typeface="Calibri Light" pitchFamily="34" charset="0"/>
                <a:cs typeface="Calibri Light" pitchFamily="34" charset="0"/>
              </a:rPr>
              <a:t>Due date: 14-08-2021</a:t>
            </a:r>
            <a:endParaRPr lang="en-US" sz="2400" u="sng"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Dissemination tools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4401205"/>
          </a:xfrm>
          <a:prstGeom prst="rect">
            <a:avLst/>
          </a:prstGeom>
          <a:noFill/>
        </p:spPr>
        <p:txBody>
          <a:bodyPr wrap="square" rtlCol="0">
            <a:spAutoFit/>
          </a:bodyPr>
          <a:lstStyle/>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SWARM </a:t>
            </a:r>
            <a:r>
              <a:rPr lang="en-US" sz="2800" dirty="0" smtClean="0">
                <a:latin typeface="Calibri Light" pitchFamily="34" charset="0"/>
                <a:cs typeface="Calibri Light" pitchFamily="34" charset="0"/>
              </a:rPr>
              <a:t>website and social media such as </a:t>
            </a:r>
            <a:r>
              <a:rPr lang="en-US" sz="2800" dirty="0" err="1" smtClean="0">
                <a:latin typeface="Calibri Light" pitchFamily="34" charset="0"/>
                <a:cs typeface="Calibri Light" pitchFamily="34" charset="0"/>
              </a:rPr>
              <a:t>Instagram</a:t>
            </a:r>
            <a:r>
              <a:rPr lang="en-US" sz="2800" dirty="0" smtClean="0">
                <a:latin typeface="Calibri Light" pitchFamily="34" charset="0"/>
                <a:cs typeface="Calibri Light" pitchFamily="34" charset="0"/>
              </a:rPr>
              <a:t> and </a:t>
            </a:r>
            <a:r>
              <a:rPr lang="en-US" sz="2800" dirty="0" err="1" smtClean="0">
                <a:latin typeface="Calibri Light" pitchFamily="34" charset="0"/>
                <a:cs typeface="Calibri Light" pitchFamily="34" charset="0"/>
              </a:rPr>
              <a:t>Facebook</a:t>
            </a:r>
            <a:r>
              <a:rPr lang="en-US" sz="2800" dirty="0" smtClean="0">
                <a:latin typeface="Calibri Light" pitchFamily="34" charset="0"/>
                <a:cs typeface="Calibri Light" pitchFamily="34" charset="0"/>
              </a:rPr>
              <a:t> (used for online dissemination</a:t>
            </a:r>
            <a:r>
              <a:rPr lang="en-US" sz="2800" dirty="0" smtClean="0">
                <a:latin typeface="Calibri Light" pitchFamily="34" charset="0"/>
                <a:cs typeface="Calibri Light" pitchFamily="34" charset="0"/>
              </a:rPr>
              <a:t>)</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project </a:t>
            </a:r>
            <a:r>
              <a:rPr lang="en-US" sz="2800" dirty="0" smtClean="0">
                <a:latin typeface="Calibri Light" pitchFamily="34" charset="0"/>
                <a:cs typeface="Calibri Light" pitchFamily="34" charset="0"/>
              </a:rPr>
              <a:t>publications and promotional materials such as flyer, brochure, poster, videos,  newsletters, newspapers’ and magazines’ articles (used for offline dissemination</a:t>
            </a:r>
            <a:r>
              <a:rPr lang="en-US" sz="2800" dirty="0" smtClean="0">
                <a:latin typeface="Calibri Light" pitchFamily="34" charset="0"/>
                <a:cs typeface="Calibri Light" pitchFamily="34" charset="0"/>
              </a:rPr>
              <a:t>)</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dissemination events at institutional, country or regional level with possible participation of external stakeholders</a:t>
            </a:r>
            <a:endParaRPr lang="en-US" sz="2800" u="sng"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SWARM templates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3108543"/>
          </a:xfrm>
          <a:prstGeom prst="rect">
            <a:avLst/>
          </a:prstGeom>
          <a:noFill/>
        </p:spPr>
        <p:txBody>
          <a:bodyPr wrap="square" rtlCol="0">
            <a:spAutoFit/>
          </a:bodyPr>
          <a:lstStyle/>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Annex DE1 – Word document </a:t>
            </a:r>
            <a:r>
              <a:rPr lang="en-US" sz="2800" dirty="0" smtClean="0">
                <a:latin typeface="Calibri Light" pitchFamily="34" charset="0"/>
                <a:cs typeface="Calibri Light" pitchFamily="34" charset="0"/>
              </a:rPr>
              <a:t>template</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Annex </a:t>
            </a:r>
            <a:r>
              <a:rPr lang="en-US" sz="2800" dirty="0" smtClean="0">
                <a:latin typeface="Calibri Light" pitchFamily="34" charset="0"/>
                <a:cs typeface="Calibri Light" pitchFamily="34" charset="0"/>
              </a:rPr>
              <a:t>DE2 – Power Point presentation </a:t>
            </a:r>
            <a:r>
              <a:rPr lang="en-US" sz="2800" dirty="0" smtClean="0">
                <a:latin typeface="Calibri Light" pitchFamily="34" charset="0"/>
                <a:cs typeface="Calibri Light" pitchFamily="34" charset="0"/>
              </a:rPr>
              <a:t>template</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Annex </a:t>
            </a:r>
            <a:r>
              <a:rPr lang="en-US" sz="2800" dirty="0" smtClean="0">
                <a:latin typeface="Calibri Light" pitchFamily="34" charset="0"/>
                <a:cs typeface="Calibri Light" pitchFamily="34" charset="0"/>
              </a:rPr>
              <a:t>DE3 –  Dissemination activity </a:t>
            </a:r>
            <a:r>
              <a:rPr lang="en-US" sz="2800" dirty="0" smtClean="0">
                <a:latin typeface="Calibri Light" pitchFamily="34" charset="0"/>
                <a:cs typeface="Calibri Light" pitchFamily="34" charset="0"/>
              </a:rPr>
              <a:t>form</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Annex </a:t>
            </a:r>
            <a:r>
              <a:rPr lang="en-US" sz="2800" dirty="0" smtClean="0">
                <a:latin typeface="Calibri Light" pitchFamily="34" charset="0"/>
                <a:cs typeface="Calibri Light" pitchFamily="34" charset="0"/>
              </a:rPr>
              <a:t>DE4 – Newsletter </a:t>
            </a:r>
            <a:r>
              <a:rPr lang="en-US" sz="2800" dirty="0" smtClean="0">
                <a:latin typeface="Calibri Light" pitchFamily="34" charset="0"/>
                <a:cs typeface="Calibri Light" pitchFamily="34" charset="0"/>
              </a:rPr>
              <a:t>template</a:t>
            </a:r>
            <a:endParaRPr lang="en-US" sz="28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Sustainability</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3970318"/>
          </a:xfrm>
          <a:prstGeom prst="rect">
            <a:avLst/>
          </a:prstGeom>
          <a:noFill/>
        </p:spPr>
        <p:txBody>
          <a:bodyPr wrap="square" rtlCol="0">
            <a:spAutoFit/>
          </a:bodyPr>
          <a:lstStyle/>
          <a:p>
            <a:pPr algn="just">
              <a:buFont typeface="Wingdings" pitchFamily="2" charset="2"/>
              <a:buChar char="Ø"/>
            </a:pPr>
            <a:r>
              <a:rPr lang="en-US" sz="2400" dirty="0" smtClean="0">
                <a:latin typeface="Calibri Light" pitchFamily="34" charset="0"/>
                <a:cs typeface="Calibri Light" pitchFamily="34" charset="0"/>
              </a:rPr>
              <a:t> WB </a:t>
            </a:r>
            <a:r>
              <a:rPr lang="en-US" sz="2400" dirty="0" smtClean="0">
                <a:latin typeface="Calibri Light" pitchFamily="34" charset="0"/>
                <a:cs typeface="Calibri Light" pitchFamily="34" charset="0"/>
              </a:rPr>
              <a:t>HEIs will continue to implement the developed master </a:t>
            </a:r>
            <a:r>
              <a:rPr lang="en-US" sz="2400" dirty="0" smtClean="0">
                <a:latin typeface="Calibri Light" pitchFamily="34" charset="0"/>
                <a:cs typeface="Calibri Light" pitchFamily="34" charset="0"/>
              </a:rPr>
              <a:t>curricula</a:t>
            </a:r>
            <a:endParaRPr lang="sr-Latn-RS" sz="2400" dirty="0" smtClean="0">
              <a:latin typeface="Calibri Light" pitchFamily="34" charset="0"/>
              <a:cs typeface="Calibri Light" pitchFamily="34" charset="0"/>
            </a:endParaRP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formed LLL courses for professionals in water sector will be offered to all interested </a:t>
            </a:r>
            <a:r>
              <a:rPr lang="en-US" sz="2400" dirty="0" smtClean="0">
                <a:latin typeface="Calibri Light" pitchFamily="34" charset="0"/>
                <a:cs typeface="Calibri Light" pitchFamily="34" charset="0"/>
              </a:rPr>
              <a:t>stakeholders</a:t>
            </a:r>
            <a:endParaRPr lang="sr-Latn-RS" sz="2400" dirty="0" smtClean="0">
              <a:latin typeface="Calibri Light" pitchFamily="34" charset="0"/>
              <a:cs typeface="Calibri Light" pitchFamily="34" charset="0"/>
            </a:endParaRP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WB HEIs will continue to maintain the formed laboratories and the new </a:t>
            </a:r>
            <a:r>
              <a:rPr lang="en-US" sz="2400" smtClean="0">
                <a:latin typeface="Calibri Light" pitchFamily="34" charset="0"/>
                <a:cs typeface="Calibri Light" pitchFamily="34" charset="0"/>
              </a:rPr>
              <a:t>teaching </a:t>
            </a:r>
            <a:r>
              <a:rPr lang="en-US" sz="2400" smtClean="0">
                <a:latin typeface="Calibri Light" pitchFamily="34" charset="0"/>
                <a:cs typeface="Calibri Light" pitchFamily="34" charset="0"/>
              </a:rPr>
              <a:t>environment</a:t>
            </a:r>
            <a:endParaRPr lang="sr-Latn-RS" sz="2400" dirty="0" smtClean="0">
              <a:latin typeface="Calibri Light" pitchFamily="34" charset="0"/>
              <a:cs typeface="Calibri Light" pitchFamily="34" charset="0"/>
            </a:endParaRPr>
          </a:p>
          <a:p>
            <a:endParaRPr lang="en-US" sz="2400" dirty="0" smtClean="0"/>
          </a:p>
          <a:p>
            <a:endParaRPr lang="en-US" dirty="0" smtClean="0"/>
          </a:p>
          <a:p>
            <a:endParaRPr lang="en-US" dirty="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Visibility of the EU and the Erasmus+ Programme</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1846659"/>
          </a:xfrm>
          <a:prstGeom prst="rect">
            <a:avLst/>
          </a:prstGeom>
          <a:noFill/>
        </p:spPr>
        <p:txBody>
          <a:bodyPr wrap="square" rtlCol="0">
            <a:spAutoFit/>
          </a:bodyPr>
          <a:lstStyle/>
          <a:p>
            <a:pPr algn="just">
              <a:buFont typeface="Wingdings" pitchFamily="2" charset="2"/>
              <a:buChar char="Ø"/>
            </a:pPr>
            <a:r>
              <a:rPr lang="sr-Latn-RS" sz="2400" dirty="0" smtClean="0"/>
              <a:t> </a:t>
            </a:r>
            <a:r>
              <a:rPr lang="en-US" sz="2400" dirty="0" smtClean="0">
                <a:latin typeface="Calibri Light" pitchFamily="34" charset="0"/>
                <a:cs typeface="Calibri Light" pitchFamily="34" charset="0"/>
              </a:rPr>
              <a:t>European </a:t>
            </a:r>
            <a:r>
              <a:rPr lang="en-US" sz="2400" dirty="0" smtClean="0">
                <a:latin typeface="Calibri Light" pitchFamily="34" charset="0"/>
                <a:cs typeface="Calibri Light" pitchFamily="34" charset="0"/>
              </a:rPr>
              <a:t>emblem (the 'EU flag') and the name of the European Union spelled out in full in </a:t>
            </a:r>
            <a:r>
              <a:rPr lang="en-US" sz="2400" b="1" dirty="0" smtClean="0">
                <a:solidFill>
                  <a:schemeClr val="tx2">
                    <a:lumMod val="75000"/>
                  </a:schemeClr>
                </a:solidFill>
                <a:latin typeface="Calibri Light" pitchFamily="34" charset="0"/>
                <a:cs typeface="Calibri Light" pitchFamily="34" charset="0"/>
              </a:rPr>
              <a:t>all communication and promotional material</a:t>
            </a:r>
            <a:r>
              <a:rPr lang="en-US" sz="2400" dirty="0" smtClean="0">
                <a:latin typeface="Calibri Light" pitchFamily="34" charset="0"/>
                <a:cs typeface="Calibri Light" pitchFamily="34" charset="0"/>
              </a:rPr>
              <a:t> and with the following text </a:t>
            </a:r>
            <a:r>
              <a:rPr lang="en-US" sz="2400" b="1" dirty="0" smtClean="0">
                <a:solidFill>
                  <a:schemeClr val="tx2">
                    <a:lumMod val="75000"/>
                  </a:schemeClr>
                </a:solidFill>
                <a:latin typeface="Calibri Light" pitchFamily="34" charset="0"/>
                <a:cs typeface="Calibri Light" pitchFamily="34" charset="0"/>
              </a:rPr>
              <a:t>'Co-funded by the Erasmus+ </a:t>
            </a:r>
            <a:r>
              <a:rPr lang="en-US" sz="2400" b="1" dirty="0" err="1" smtClean="0">
                <a:solidFill>
                  <a:schemeClr val="tx2">
                    <a:lumMod val="75000"/>
                  </a:schemeClr>
                </a:solidFill>
                <a:latin typeface="Calibri Light" pitchFamily="34" charset="0"/>
                <a:cs typeface="Calibri Light" pitchFamily="34" charset="0"/>
              </a:rPr>
              <a:t>Programme</a:t>
            </a:r>
            <a:r>
              <a:rPr lang="en-US" sz="2400" b="1" dirty="0" smtClean="0">
                <a:solidFill>
                  <a:schemeClr val="tx2">
                    <a:lumMod val="75000"/>
                  </a:schemeClr>
                </a:solidFill>
                <a:latin typeface="Calibri Light" pitchFamily="34" charset="0"/>
                <a:cs typeface="Calibri Light" pitchFamily="34" charset="0"/>
              </a:rPr>
              <a:t> of the European Union</a:t>
            </a:r>
            <a:r>
              <a:rPr lang="en-US" sz="2400" dirty="0" smtClean="0">
                <a:latin typeface="Calibri Light" pitchFamily="34" charset="0"/>
                <a:cs typeface="Calibri Light" pitchFamily="34" charset="0"/>
              </a:rPr>
              <a:t>' next to the EU emblem</a:t>
            </a:r>
            <a:endParaRPr lang="en-US" dirty="0" smtClean="0">
              <a:latin typeface="Calibri Light" pitchFamily="34" charset="0"/>
              <a:cs typeface="Calibri Light" pitchFamily="34" charset="0"/>
            </a:endParaRPr>
          </a:p>
          <a:p>
            <a:endParaRPr lang="en-US" dirty="0"/>
          </a:p>
        </p:txBody>
      </p:sp>
      <p:pic>
        <p:nvPicPr>
          <p:cNvPr id="12" name="Picture 11" descr="eu_flag_co_funded_pos_[rgb]_left.jpg"/>
          <p:cNvPicPr/>
          <p:nvPr/>
        </p:nvPicPr>
        <p:blipFill>
          <a:blip r:embed="rId6" cstate="print"/>
          <a:stretch>
            <a:fillRect/>
          </a:stretch>
        </p:blipFill>
        <p:spPr>
          <a:xfrm>
            <a:off x="609600" y="3886200"/>
            <a:ext cx="3048000" cy="1143000"/>
          </a:xfrm>
          <a:prstGeom prst="rect">
            <a:avLst/>
          </a:prstGeom>
        </p:spPr>
      </p:pic>
      <p:pic>
        <p:nvPicPr>
          <p:cNvPr id="13" name="Picture 12" descr="eu_flag_co_funded_pos_[rgb]_right.jpg"/>
          <p:cNvPicPr/>
          <p:nvPr/>
        </p:nvPicPr>
        <p:blipFill>
          <a:blip r:embed="rId7" cstate="print"/>
          <a:stretch>
            <a:fillRect/>
          </a:stretch>
        </p:blipFill>
        <p:spPr>
          <a:xfrm>
            <a:off x="4800600" y="3962400"/>
            <a:ext cx="2848214" cy="933450"/>
          </a:xfrm>
          <a:prstGeom prst="rect">
            <a:avLst/>
          </a:prstGeom>
        </p:spPr>
      </p:pic>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Disclaimer</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3908762"/>
          </a:xfrm>
          <a:prstGeom prst="rect">
            <a:avLst/>
          </a:prstGeom>
          <a:noFill/>
        </p:spPr>
        <p:txBody>
          <a:bodyPr wrap="square" rtlCol="0">
            <a:spAutoFit/>
          </a:bodyPr>
          <a:lstStyle/>
          <a:p>
            <a:pPr algn="just">
              <a:buFont typeface="Wingdings" pitchFamily="2" charset="2"/>
              <a:buChar char="Ø"/>
            </a:pPr>
            <a:r>
              <a:rPr lang="sr-Latn-RS" sz="2400" dirty="0" smtClean="0"/>
              <a:t> </a:t>
            </a:r>
            <a:r>
              <a:rPr lang="sr-Latn-RS" sz="2400" dirty="0" smtClean="0">
                <a:latin typeface="Calibri Light" pitchFamily="34" charset="0"/>
                <a:cs typeface="Calibri Light" pitchFamily="34" charset="0"/>
              </a:rPr>
              <a:t>D</a:t>
            </a:r>
            <a:r>
              <a:rPr lang="en-US" sz="2400" dirty="0" err="1" smtClean="0">
                <a:latin typeface="Calibri Light" pitchFamily="34" charset="0"/>
                <a:cs typeface="Calibri Light" pitchFamily="34" charset="0"/>
              </a:rPr>
              <a:t>isclaimer</a:t>
            </a: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shall be added to the inner pages of the </a:t>
            </a:r>
            <a:r>
              <a:rPr lang="en-US" sz="2400" dirty="0" smtClean="0">
                <a:latin typeface="Calibri Light" pitchFamily="34" charset="0"/>
                <a:cs typeface="Calibri Light" pitchFamily="34" charset="0"/>
              </a:rPr>
              <a:t>publications</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r>
              <a:rPr lang="en-US" sz="2800" i="1" dirty="0" smtClean="0">
                <a:latin typeface="Calibri Light" pitchFamily="34" charset="0"/>
                <a:cs typeface="Calibri Light"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en-US" sz="2800" dirty="0" smtClean="0">
              <a:latin typeface="Calibri Light" pitchFamily="34" charset="0"/>
              <a:cs typeface="Calibri Light" pitchFamily="34" charset="0"/>
            </a:endParaRPr>
          </a:p>
          <a:p>
            <a:pPr algn="just">
              <a:buFont typeface="Wingdings" pitchFamily="2" charset="2"/>
              <a:buChar char="Ø"/>
            </a:pPr>
            <a:endParaRPr lang="en-US" dirty="0" smtClean="0">
              <a:latin typeface="Calibri Light" pitchFamily="34" charset="0"/>
              <a:cs typeface="Calibri Light" pitchFamily="34" charset="0"/>
            </a:endParaRPr>
          </a:p>
          <a:p>
            <a:endParaRPr lang="en-US" dirty="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en-U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Dissemination </a:t>
            </a:r>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plan</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4339650"/>
          </a:xfrm>
          <a:prstGeom prst="rect">
            <a:avLst/>
          </a:prstGeom>
          <a:noFill/>
        </p:spPr>
        <p:txBody>
          <a:bodyPr wrap="square" rtlCol="0">
            <a:spAutoFit/>
          </a:bodyPr>
          <a:lstStyle/>
          <a:p>
            <a:r>
              <a:rPr lang="sr-Latn-RS" sz="2400" dirty="0" smtClean="0">
                <a:latin typeface="Calibri Light" pitchFamily="34" charset="0"/>
                <a:cs typeface="Calibri Light" pitchFamily="34" charset="0"/>
              </a:rPr>
              <a:t>D</a:t>
            </a:r>
            <a:r>
              <a:rPr lang="en-US" sz="2400" dirty="0" err="1" smtClean="0">
                <a:latin typeface="Calibri Light" pitchFamily="34" charset="0"/>
                <a:cs typeface="Calibri Light" pitchFamily="34" charset="0"/>
              </a:rPr>
              <a:t>issemination</a:t>
            </a:r>
            <a:r>
              <a:rPr lang="en-U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plan determines </a:t>
            </a:r>
            <a:endParaRPr lang="sr-Latn-RS" sz="2400" dirty="0" smtClean="0">
              <a:latin typeface="Calibri Light" pitchFamily="34" charset="0"/>
              <a:cs typeface="Calibri Light" pitchFamily="34" charset="0"/>
            </a:endParaRPr>
          </a:p>
          <a:p>
            <a:endParaRPr lang="en-US" sz="2400" dirty="0" smtClean="0">
              <a:latin typeface="Calibri Light" pitchFamily="34" charset="0"/>
              <a:cs typeface="Calibri Light" pitchFamily="34" charset="0"/>
            </a:endParaRPr>
          </a:p>
          <a:p>
            <a:pPr lvl="0">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objectives, </a:t>
            </a:r>
            <a:endParaRPr lang="en-US" sz="2400" dirty="0" smtClean="0">
              <a:latin typeface="Calibri Light" pitchFamily="34" charset="0"/>
              <a:cs typeface="Calibri Light" pitchFamily="34" charset="0"/>
            </a:endParaRPr>
          </a:p>
          <a:p>
            <a:pPr lvl="0">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target groups,</a:t>
            </a:r>
            <a:endParaRPr lang="en-US" sz="2400" dirty="0" smtClean="0">
              <a:latin typeface="Calibri Light" pitchFamily="34" charset="0"/>
              <a:cs typeface="Calibri Light" pitchFamily="34" charset="0"/>
            </a:endParaRPr>
          </a:p>
          <a:p>
            <a:pPr lvl="0">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key messages,</a:t>
            </a:r>
            <a:endParaRPr lang="en-US" sz="2400" dirty="0" smtClean="0">
              <a:latin typeface="Calibri Light" pitchFamily="34" charset="0"/>
              <a:cs typeface="Calibri Light" pitchFamily="34" charset="0"/>
            </a:endParaRPr>
          </a:p>
          <a:p>
            <a:pPr lvl="0">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strategy,</a:t>
            </a:r>
            <a:endParaRPr lang="en-US" sz="2400" dirty="0" smtClean="0">
              <a:latin typeface="Calibri Light" pitchFamily="34" charset="0"/>
              <a:cs typeface="Calibri Light" pitchFamily="34" charset="0"/>
            </a:endParaRPr>
          </a:p>
          <a:p>
            <a:pPr lvl="0">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activities, </a:t>
            </a:r>
            <a:endParaRPr lang="en-US" sz="2400" dirty="0" smtClean="0">
              <a:latin typeface="Calibri Light" pitchFamily="34" charset="0"/>
              <a:cs typeface="Calibri Light" pitchFamily="34" charset="0"/>
            </a:endParaRPr>
          </a:p>
          <a:p>
            <a:pPr lvl="0">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methods, </a:t>
            </a:r>
            <a:endParaRPr lang="en-US" sz="2400" dirty="0" smtClean="0">
              <a:latin typeface="Calibri Light" pitchFamily="34" charset="0"/>
              <a:cs typeface="Calibri Light" pitchFamily="34" charset="0"/>
            </a:endParaRPr>
          </a:p>
          <a:p>
            <a:pPr lvl="0">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overall </a:t>
            </a:r>
            <a:r>
              <a:rPr lang="en-US" sz="2400" dirty="0" smtClean="0">
                <a:latin typeface="Calibri Light" pitchFamily="34" charset="0"/>
                <a:cs typeface="Calibri Light" pitchFamily="34" charset="0"/>
              </a:rPr>
              <a:t>dissemination time </a:t>
            </a:r>
            <a:r>
              <a:rPr lang="en-US" sz="2400" dirty="0" smtClean="0">
                <a:latin typeface="Calibri Light" pitchFamily="34" charset="0"/>
                <a:cs typeface="Calibri Light" pitchFamily="34" charset="0"/>
              </a:rPr>
              <a:t>plan, </a:t>
            </a:r>
            <a:endParaRPr lang="en-US" sz="2400" dirty="0" smtClean="0">
              <a:latin typeface="Calibri Light" pitchFamily="34" charset="0"/>
              <a:cs typeface="Calibri Light" pitchFamily="34" charset="0"/>
            </a:endParaRPr>
          </a:p>
          <a:p>
            <a:pPr>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evaluation </a:t>
            </a:r>
            <a:r>
              <a:rPr lang="en-US" sz="2400" dirty="0" smtClean="0">
                <a:latin typeface="Calibri Light" pitchFamily="34" charset="0"/>
                <a:cs typeface="Calibri Light" pitchFamily="34" charset="0"/>
              </a:rPr>
              <a:t>of </a:t>
            </a:r>
            <a:r>
              <a:rPr lang="en-US" sz="2400" dirty="0" smtClean="0">
                <a:latin typeface="Calibri Light" pitchFamily="34" charset="0"/>
                <a:cs typeface="Calibri Light" pitchFamily="34" charset="0"/>
              </a:rPr>
              <a:t>dissemination.</a:t>
            </a:r>
            <a:endParaRPr lang="en-US" sz="2400" dirty="0" smtClean="0">
              <a:latin typeface="Calibri Light" pitchFamily="34" charset="0"/>
              <a:cs typeface="Calibri Light" pitchFamily="34" charset="0"/>
            </a:endParaRPr>
          </a:p>
          <a:p>
            <a:endParaRPr lang="en-US" dirty="0" smtClean="0"/>
          </a:p>
          <a:p>
            <a:endParaRPr lang="en-US" dirty="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Target groups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4462760"/>
          </a:xfrm>
          <a:prstGeom prst="rect">
            <a:avLst/>
          </a:prstGeom>
          <a:noFill/>
        </p:spPr>
        <p:txBody>
          <a:bodyPr wrap="square" rtlCol="0">
            <a:spAutoFit/>
          </a:bodyPr>
          <a:lstStyle/>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students </a:t>
            </a:r>
            <a:r>
              <a:rPr lang="en-US" sz="2800" dirty="0" smtClean="0">
                <a:latin typeface="Calibri Light" pitchFamily="34" charset="0"/>
                <a:cs typeface="Calibri Light" pitchFamily="34" charset="0"/>
              </a:rPr>
              <a:t>of bachelor studies related to </a:t>
            </a:r>
            <a:r>
              <a:rPr lang="en-US" sz="2800" dirty="0" smtClean="0">
                <a:latin typeface="Calibri Light" pitchFamily="34" charset="0"/>
                <a:cs typeface="Calibri Light" pitchFamily="34" charset="0"/>
              </a:rPr>
              <a:t>WRM</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WB </a:t>
            </a:r>
            <a:r>
              <a:rPr lang="en-US" sz="2800" dirty="0" smtClean="0">
                <a:latin typeface="Calibri Light" pitchFamily="34" charset="0"/>
                <a:cs typeface="Calibri Light" pitchFamily="34" charset="0"/>
              </a:rPr>
              <a:t>teaching </a:t>
            </a:r>
            <a:r>
              <a:rPr lang="en-US" sz="2800" dirty="0" smtClean="0">
                <a:latin typeface="Calibri Light" pitchFamily="34" charset="0"/>
                <a:cs typeface="Calibri Light" pitchFamily="34" charset="0"/>
              </a:rPr>
              <a:t>staff</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representatives </a:t>
            </a:r>
            <a:r>
              <a:rPr lang="en-US" sz="2800" dirty="0" smtClean="0">
                <a:latin typeface="Calibri Light" pitchFamily="34" charset="0"/>
                <a:cs typeface="Calibri Light" pitchFamily="34" charset="0"/>
              </a:rPr>
              <a:t>of bodies and agencies for </a:t>
            </a:r>
            <a:r>
              <a:rPr lang="en-US" sz="2800" dirty="0" smtClean="0">
                <a:latin typeface="Calibri Light" pitchFamily="34" charset="0"/>
                <a:cs typeface="Calibri Light" pitchFamily="34" charset="0"/>
              </a:rPr>
              <a:t>WRM</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engineers </a:t>
            </a:r>
            <a:r>
              <a:rPr lang="en-US" sz="2800" dirty="0" smtClean="0">
                <a:latin typeface="Calibri Light" pitchFamily="34" charset="0"/>
                <a:cs typeface="Calibri Light" pitchFamily="34" charset="0"/>
              </a:rPr>
              <a:t>from non-academic and water sectors in WB countries.</a:t>
            </a:r>
          </a:p>
          <a:p>
            <a:endParaRPr lang="en-US" sz="2400" dirty="0" smtClean="0"/>
          </a:p>
          <a:p>
            <a:endParaRPr lang="en-US" dirty="0" smtClean="0"/>
          </a:p>
          <a:p>
            <a:endParaRPr lang="en-US" dirty="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Key messages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5324535"/>
          </a:xfrm>
          <a:prstGeom prst="rect">
            <a:avLst/>
          </a:prstGeom>
          <a:noFill/>
        </p:spPr>
        <p:txBody>
          <a:bodyPr wrap="square" rtlCol="0">
            <a:spAutoFit/>
          </a:bodyPr>
          <a:lstStyle/>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Water </a:t>
            </a:r>
            <a:r>
              <a:rPr lang="en-US" sz="2800" dirty="0" smtClean="0">
                <a:latin typeface="Calibri Light" pitchFamily="34" charset="0"/>
                <a:cs typeface="Calibri Light" pitchFamily="34" charset="0"/>
              </a:rPr>
              <a:t>resources became the greatest global challenge and an indispensable requirement for sustainable </a:t>
            </a:r>
            <a:r>
              <a:rPr lang="en-US" sz="2800" dirty="0" smtClean="0">
                <a:latin typeface="Calibri Light" pitchFamily="34" charset="0"/>
                <a:cs typeface="Calibri Light" pitchFamily="34" charset="0"/>
              </a:rPr>
              <a:t>development</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New </a:t>
            </a:r>
            <a:r>
              <a:rPr lang="en-US" sz="2800" dirty="0" smtClean="0">
                <a:latin typeface="Calibri Light" pitchFamily="34" charset="0"/>
                <a:cs typeface="Calibri Light" pitchFamily="34" charset="0"/>
              </a:rPr>
              <a:t>educated professionals in the field of water resources </a:t>
            </a:r>
            <a:r>
              <a:rPr lang="en-US" sz="2800" dirty="0" smtClean="0">
                <a:latin typeface="Calibri Light" pitchFamily="34" charset="0"/>
                <a:cs typeface="Calibri Light" pitchFamily="34" charset="0"/>
              </a:rPr>
              <a:t>management</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New </a:t>
            </a:r>
            <a:r>
              <a:rPr lang="en-US" sz="2800" dirty="0" smtClean="0">
                <a:latin typeface="Calibri Light" pitchFamily="34" charset="0"/>
                <a:cs typeface="Calibri Light" pitchFamily="34" charset="0"/>
              </a:rPr>
              <a:t>LLL courses for enhancing the skills of personnel in water sector contributes to use new and innovative methods in solving problems in water </a:t>
            </a:r>
            <a:r>
              <a:rPr lang="en-US" sz="2800" dirty="0" smtClean="0">
                <a:latin typeface="Calibri Light" pitchFamily="34" charset="0"/>
                <a:cs typeface="Calibri Light" pitchFamily="34" charset="0"/>
              </a:rPr>
              <a:t>sector</a:t>
            </a:r>
            <a:endParaRPr lang="en-US" sz="2800" dirty="0" smtClean="0">
              <a:latin typeface="Calibri Light" pitchFamily="34" charset="0"/>
              <a:cs typeface="Calibri Light" pitchFamily="34" charset="0"/>
            </a:endParaRPr>
          </a:p>
          <a:p>
            <a:endParaRPr lang="en-US" sz="2400" dirty="0" smtClean="0"/>
          </a:p>
          <a:p>
            <a:endParaRPr lang="en-US" dirty="0" smtClean="0"/>
          </a:p>
          <a:p>
            <a:endParaRPr lang="en-US" dirty="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Key words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4893647"/>
          </a:xfrm>
          <a:prstGeom prst="rect">
            <a:avLst/>
          </a:prstGeom>
          <a:noFill/>
        </p:spPr>
        <p:txBody>
          <a:bodyPr wrap="square" rtlCol="0">
            <a:spAutoFit/>
          </a:bodyPr>
          <a:lstStyle/>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Strengthening of educational base: modern curriculum, harmonization, competencies, Bologna, interdisciplinary, innovative, master, innovative </a:t>
            </a:r>
            <a:r>
              <a:rPr lang="en-US" sz="2800" dirty="0" smtClean="0">
                <a:latin typeface="Calibri Light" pitchFamily="34" charset="0"/>
                <a:cs typeface="Calibri Light" pitchFamily="34" charset="0"/>
              </a:rPr>
              <a:t>learning</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Enhancing </a:t>
            </a:r>
            <a:r>
              <a:rPr lang="en-US" sz="2800" dirty="0" smtClean="0">
                <a:latin typeface="Calibri Light" pitchFamily="34" charset="0"/>
                <a:cs typeface="Calibri Light" pitchFamily="34" charset="0"/>
              </a:rPr>
              <a:t>professionals’ in water sector awareness and skills: drinking water, pollution, sewage, purification, watershed, lack of water, water shortage, discharge, drainage, irrigation, irrigation, lifelong learning, trainings, </a:t>
            </a:r>
            <a:r>
              <a:rPr lang="en-US" sz="2800" dirty="0" smtClean="0">
                <a:latin typeface="Calibri Light" pitchFamily="34" charset="0"/>
                <a:cs typeface="Calibri Light" pitchFamily="34" charset="0"/>
              </a:rPr>
              <a:t>skills</a:t>
            </a:r>
            <a:endParaRPr lang="en-US" sz="2800" dirty="0" smtClean="0">
              <a:latin typeface="Calibri Light" pitchFamily="34" charset="0"/>
              <a:cs typeface="Calibri Light" pitchFamily="34" charset="0"/>
            </a:endParaRPr>
          </a:p>
          <a:p>
            <a:endParaRPr lang="en-US" sz="2400" dirty="0" smtClean="0"/>
          </a:p>
          <a:p>
            <a:endParaRPr lang="en-US" dirty="0" smtClean="0"/>
          </a:p>
          <a:p>
            <a:endParaRPr lang="en-US" dirty="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en-U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Dissemination </a:t>
            </a:r>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activities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5324535"/>
          </a:xfrm>
          <a:prstGeom prst="rect">
            <a:avLst/>
          </a:prstGeom>
          <a:noFill/>
        </p:spPr>
        <p:txBody>
          <a:bodyPr wrap="square" rtlCol="0">
            <a:spAutoFit/>
          </a:bodyPr>
          <a:lstStyle/>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Development </a:t>
            </a:r>
            <a:r>
              <a:rPr lang="en-US" sz="2800" dirty="0" smtClean="0">
                <a:latin typeface="Calibri Light" pitchFamily="34" charset="0"/>
                <a:cs typeface="Calibri Light" pitchFamily="34" charset="0"/>
              </a:rPr>
              <a:t>of project website and promotional </a:t>
            </a:r>
            <a:r>
              <a:rPr lang="en-US" sz="2800" dirty="0" smtClean="0">
                <a:latin typeface="Calibri Light" pitchFamily="34" charset="0"/>
                <a:cs typeface="Calibri Light" pitchFamily="34" charset="0"/>
              </a:rPr>
              <a:t>materials</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Info </a:t>
            </a:r>
            <a:r>
              <a:rPr lang="en-US" sz="2800" dirty="0" smtClean="0">
                <a:latin typeface="Calibri Light" pitchFamily="34" charset="0"/>
                <a:cs typeface="Calibri Light" pitchFamily="34" charset="0"/>
              </a:rPr>
              <a:t>days for student </a:t>
            </a:r>
            <a:r>
              <a:rPr lang="en-US" sz="2800" dirty="0" smtClean="0">
                <a:latin typeface="Calibri Light" pitchFamily="34" charset="0"/>
                <a:cs typeface="Calibri Light" pitchFamily="34" charset="0"/>
              </a:rPr>
              <a:t>enrolment</a:t>
            </a:r>
            <a:r>
              <a:rPr lang="sr-Latn-RS" sz="2800" dirty="0" smtClean="0">
                <a:latin typeface="Calibri Light" pitchFamily="34" charset="0"/>
                <a:cs typeface="Calibri Light" pitchFamily="34" charset="0"/>
              </a:rPr>
              <a:t> </a:t>
            </a:r>
            <a:r>
              <a:rPr lang="sr-Latn-RS" sz="2800" dirty="0" smtClean="0">
                <a:latin typeface="Calibri Light" pitchFamily="34" charset="0"/>
                <a:cs typeface="Calibri Light" pitchFamily="34" charset="0"/>
              </a:rPr>
              <a:t>(one per WB HEI)</a:t>
            </a: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Roundtables </a:t>
            </a:r>
            <a:r>
              <a:rPr lang="en-US" sz="2800" dirty="0" smtClean="0">
                <a:latin typeface="Calibri Light" pitchFamily="34" charset="0"/>
                <a:cs typeface="Calibri Light" pitchFamily="34" charset="0"/>
              </a:rPr>
              <a:t>with non-academic </a:t>
            </a:r>
            <a:r>
              <a:rPr lang="en-US" sz="2800" dirty="0" smtClean="0">
                <a:latin typeface="Calibri Light" pitchFamily="34" charset="0"/>
                <a:cs typeface="Calibri Light" pitchFamily="34" charset="0"/>
              </a:rPr>
              <a:t>sector</a:t>
            </a:r>
            <a:r>
              <a:rPr lang="sr-Latn-RS" sz="2800" dirty="0" smtClean="0">
                <a:latin typeface="Calibri Light" pitchFamily="34" charset="0"/>
                <a:cs typeface="Calibri Light" pitchFamily="34" charset="0"/>
              </a:rPr>
              <a:t> </a:t>
            </a:r>
            <a:r>
              <a:rPr lang="sr-Latn-RS" sz="2800" dirty="0" smtClean="0">
                <a:latin typeface="Calibri Light" pitchFamily="34" charset="0"/>
                <a:cs typeface="Calibri Light" pitchFamily="34" charset="0"/>
              </a:rPr>
              <a:t>(one per WB HEI)</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Winter/summer schools</a:t>
            </a:r>
            <a:r>
              <a:rPr lang="sr-Latn-RS" sz="2800" dirty="0" smtClean="0">
                <a:latin typeface="Calibri Light" pitchFamily="34" charset="0"/>
                <a:cs typeface="Calibri Light" pitchFamily="34" charset="0"/>
              </a:rPr>
              <a:t> (one school per EU HEI)</a:t>
            </a: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Symposium </a:t>
            </a:r>
            <a:r>
              <a:rPr lang="en-US" sz="2800" dirty="0" smtClean="0">
                <a:latin typeface="Calibri Light" pitchFamily="34" charset="0"/>
                <a:cs typeface="Calibri Light" pitchFamily="34" charset="0"/>
              </a:rPr>
              <a:t>for promoting WRM in </a:t>
            </a:r>
            <a:r>
              <a:rPr lang="en-US" sz="2800" dirty="0" smtClean="0">
                <a:latin typeface="Calibri Light" pitchFamily="34" charset="0"/>
                <a:cs typeface="Calibri Light" pitchFamily="34" charset="0"/>
              </a:rPr>
              <a:t>WB</a:t>
            </a:r>
            <a:r>
              <a:rPr lang="sr-Latn-RS" sz="2800" dirty="0" smtClean="0">
                <a:latin typeface="Calibri Light" pitchFamily="34" charset="0"/>
                <a:cs typeface="Calibri Light" pitchFamily="34" charset="0"/>
              </a:rPr>
              <a:t> (Novi Sad, 2021)</a:t>
            </a:r>
            <a:endParaRPr lang="en-US" sz="2800" dirty="0" smtClean="0">
              <a:latin typeface="Calibri Light" pitchFamily="34" charset="0"/>
              <a:cs typeface="Calibri Light" pitchFamily="34" charset="0"/>
            </a:endParaRPr>
          </a:p>
          <a:p>
            <a:pPr>
              <a:buFont typeface="Wingdings" pitchFamily="2" charset="2"/>
              <a:buChar char="Ø"/>
            </a:pPr>
            <a:endParaRPr lang="en-US" sz="2400" dirty="0" smtClean="0">
              <a:latin typeface="Calibri Light" pitchFamily="34" charset="0"/>
              <a:cs typeface="Calibri Light" pitchFamily="34" charset="0"/>
            </a:endParaRPr>
          </a:p>
          <a:p>
            <a:endParaRPr lang="en-US" dirty="0" smtClean="0"/>
          </a:p>
          <a:p>
            <a:endParaRPr lang="en-US" dirty="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143000"/>
            <a:ext cx="9144000" cy="762000"/>
          </a:xfrm>
        </p:spPr>
        <p:txBody>
          <a:bodyPr>
            <a:no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A6.2 Development of project website </a:t>
            </a:r>
            <a:b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br>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and promotional materials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2133600"/>
            <a:ext cx="8382000" cy="3924151"/>
          </a:xfrm>
          <a:prstGeom prst="rect">
            <a:avLst/>
          </a:prstGeom>
          <a:noFill/>
        </p:spPr>
        <p:txBody>
          <a:bodyPr wrap="square" rtlCol="0">
            <a:spAutoFit/>
          </a:bodyPr>
          <a:lstStyle/>
          <a:p>
            <a:pPr algn="just"/>
            <a:r>
              <a:rPr lang="en-GB" sz="2400" dirty="0" smtClean="0">
                <a:latin typeface="Calibri Light" pitchFamily="34" charset="0"/>
                <a:cs typeface="Calibri Light" pitchFamily="34" charset="0"/>
              </a:rPr>
              <a:t>The project website was created and will be regularly maintained and updated. Information will be presented in </a:t>
            </a:r>
            <a:r>
              <a:rPr lang="en-GB" sz="2400" b="1" dirty="0" smtClean="0">
                <a:solidFill>
                  <a:schemeClr val="tx2">
                    <a:lumMod val="75000"/>
                  </a:schemeClr>
                </a:solidFill>
                <a:latin typeface="Calibri Light" pitchFamily="34" charset="0"/>
                <a:cs typeface="Calibri Light" pitchFamily="34" charset="0"/>
              </a:rPr>
              <a:t>all partners’ languages</a:t>
            </a:r>
            <a:r>
              <a:rPr lang="en-GB" sz="2400" dirty="0" smtClean="0">
                <a:latin typeface="Calibri Light" pitchFamily="34" charset="0"/>
                <a:cs typeface="Calibri Light" pitchFamily="34" charset="0"/>
              </a:rPr>
              <a:t>. </a:t>
            </a:r>
          </a:p>
          <a:p>
            <a:pPr algn="just"/>
            <a:r>
              <a:rPr lang="en-GB" sz="2400" dirty="0" smtClean="0">
                <a:latin typeface="Calibri Light" pitchFamily="34" charset="0"/>
                <a:cs typeface="Calibri Light" pitchFamily="34" charset="0"/>
              </a:rPr>
              <a:t>Promotional material (</a:t>
            </a:r>
            <a:r>
              <a:rPr lang="en-GB" sz="2400" b="1" dirty="0" smtClean="0">
                <a:solidFill>
                  <a:schemeClr val="tx2">
                    <a:lumMod val="75000"/>
                  </a:schemeClr>
                </a:solidFill>
                <a:latin typeface="Calibri Light" pitchFamily="34" charset="0"/>
                <a:cs typeface="Calibri Light" pitchFamily="34" charset="0"/>
              </a:rPr>
              <a:t>bag, leaflet, project brochure, pencil, folder, poster, roll-up</a:t>
            </a:r>
            <a:r>
              <a:rPr lang="en-GB" sz="2400" dirty="0" smtClean="0">
                <a:latin typeface="Calibri Light" pitchFamily="34" charset="0"/>
                <a:cs typeface="Calibri Light" pitchFamily="34" charset="0"/>
              </a:rPr>
              <a:t>) including visual identity was designed and printed. </a:t>
            </a:r>
          </a:p>
          <a:p>
            <a:endParaRPr lang="en-US" sz="800"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The activity will be organized </a:t>
            </a:r>
            <a:r>
              <a:rPr lang="en-US" sz="2400" i="1" dirty="0" smtClean="0">
                <a:latin typeface="Calibri Light" pitchFamily="34" charset="0"/>
                <a:cs typeface="Calibri Light" pitchFamily="34" charset="0"/>
              </a:rPr>
              <a:t>through </a:t>
            </a:r>
            <a:r>
              <a:rPr lang="sr-Latn-RS" sz="2400" i="1" dirty="0" smtClean="0">
                <a:latin typeface="Calibri Light" pitchFamily="34" charset="0"/>
                <a:cs typeface="Calibri Light" pitchFamily="34" charset="0"/>
              </a:rPr>
              <a:t>the </a:t>
            </a:r>
            <a:r>
              <a:rPr lang="en-US" sz="2400" i="1" dirty="0" smtClean="0">
                <a:latin typeface="Calibri Light" pitchFamily="34" charset="0"/>
                <a:cs typeface="Calibri Light" pitchFamily="34" charset="0"/>
              </a:rPr>
              <a:t>entire </a:t>
            </a:r>
            <a:r>
              <a:rPr lang="en-US" sz="2400" i="1" dirty="0" smtClean="0">
                <a:latin typeface="Calibri Light" pitchFamily="34" charset="0"/>
                <a:cs typeface="Calibri Light" pitchFamily="34" charset="0"/>
              </a:rPr>
              <a:t>project</a:t>
            </a:r>
          </a:p>
          <a:p>
            <a:pPr>
              <a:spcBef>
                <a:spcPts val="600"/>
              </a:spcBef>
              <a:spcAft>
                <a:spcPts val="600"/>
              </a:spcAft>
            </a:pPr>
            <a:r>
              <a:rPr lang="en-US" sz="2400" i="1" dirty="0" smtClean="0">
                <a:latin typeface="Calibri Light" pitchFamily="34" charset="0"/>
                <a:cs typeface="Calibri Light" pitchFamily="34" charset="0"/>
              </a:rPr>
              <a:t>Outcome: Promotion material created</a:t>
            </a:r>
          </a:p>
          <a:p>
            <a:pPr>
              <a:spcBef>
                <a:spcPts val="600"/>
              </a:spcBef>
              <a:spcAft>
                <a:spcPts val="600"/>
              </a:spcAft>
            </a:pPr>
            <a:r>
              <a:rPr lang="en-GB" sz="2400" u="sng" dirty="0" smtClean="0">
                <a:latin typeface="Calibri Light" pitchFamily="34" charset="0"/>
                <a:cs typeface="Calibri Light" pitchFamily="34" charset="0"/>
              </a:rPr>
              <a:t>Due date: 14-11-2021</a:t>
            </a:r>
            <a:endParaRPr lang="en-US" sz="2400" u="sng" dirty="0" smtClean="0">
              <a:latin typeface="Calibri Light" pitchFamily="34" charset="0"/>
              <a:cs typeface="Calibri Light" pitchFamily="34" charset="0"/>
            </a:endParaRPr>
          </a:p>
          <a:p>
            <a:pPr>
              <a:spcBef>
                <a:spcPts val="600"/>
              </a:spcBef>
              <a:spcAft>
                <a:spcPts val="600"/>
              </a:spcAft>
            </a:pPr>
            <a:endParaRPr lang="en-US" sz="2400" i="1" dirty="0" smtClean="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1194</Words>
  <Application>Microsoft Office PowerPoint</Application>
  <PresentationFormat>On-screen Show (4:3)</PresentationFormat>
  <Paragraphs>169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Visibility of the EU and the Erasmus+ Programme</vt:lpstr>
      <vt:lpstr>Disclaimer</vt:lpstr>
      <vt:lpstr>Dissemination plan</vt:lpstr>
      <vt:lpstr>Target groups</vt:lpstr>
      <vt:lpstr>Key messages</vt:lpstr>
      <vt:lpstr>Key words</vt:lpstr>
      <vt:lpstr>Dissemination activities</vt:lpstr>
      <vt:lpstr>A6.2 Development of project website  and promotional materials</vt:lpstr>
      <vt:lpstr>A6.3 Info days for student enrolment</vt:lpstr>
      <vt:lpstr>A6.4 Roundtables with non-academic sector</vt:lpstr>
      <vt:lpstr>A6.5 Winter/summer schools </vt:lpstr>
      <vt:lpstr>A6.6 Symposium for promoting WRM in WB</vt:lpstr>
      <vt:lpstr>Dissemination tools</vt:lpstr>
      <vt:lpstr>SWARM templates</vt:lpstr>
      <vt:lpstr>Sustainability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33</cp:revision>
  <dcterms:created xsi:type="dcterms:W3CDTF">2006-08-16T00:00:00Z</dcterms:created>
  <dcterms:modified xsi:type="dcterms:W3CDTF">2019-05-08T20:31:26Z</dcterms:modified>
</cp:coreProperties>
</file>